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68" r:id="rId15"/>
    <p:sldId id="257" r:id="rId16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man Old Style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man Old Style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man Old Style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man Old Style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man Old Style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Bookman Old Style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Bookman Old Style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Bookman Old Style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Bookman Old Style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9FF99"/>
    <a:srgbClr val="FF6600"/>
    <a:srgbClr val="99FF66"/>
    <a:srgbClr val="CC0099"/>
    <a:srgbClr val="FF99FF"/>
    <a:srgbClr val="80008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1FD89-E3EA-41BD-AB87-22AD57E5E6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CF1F07-BEE5-489F-B376-FF1C957FAB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B63E4-3EE3-4F9C-AAC5-C882336A22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872E2-314A-4A73-B435-E762830659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91495-170B-4DDD-BE12-04225DE39E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DCB672-F564-48C5-B47E-B9F7F07FC0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DA1B1-E6A9-4225-AF85-FCECE8EBA4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A84FCF-A8DF-49D8-9611-D166891497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9DD75-93E8-445D-95EC-DEE65A319F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851A42-25ED-4F52-B645-5A06E3939A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0CA01-7E88-4CC1-975D-5C094230B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6E61D15B-9D74-42C8-95B8-FF39DAAB46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Лес.png"/>
          <p:cNvPicPr>
            <a:picLocks noChangeAspect="1"/>
          </p:cNvPicPr>
          <p:nvPr/>
        </p:nvPicPr>
        <p:blipFill>
          <a:blip r:embed="rId2" cstate="print"/>
          <a:srcRect l="13775" t="977" r="16138" b="23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8" name="Picture 4" descr="http://www.stihi.ru/pics/2016/12/06/1190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1844824"/>
            <a:ext cx="5832648" cy="4491139"/>
          </a:xfrm>
          <a:prstGeom prst="rect">
            <a:avLst/>
          </a:prstGeom>
          <a:noFill/>
        </p:spPr>
      </p:pic>
      <p:sp>
        <p:nvSpPr>
          <p:cNvPr id="2050" name="WordArt 4"/>
          <p:cNvSpPr>
            <a:spLocks noChangeArrowheads="1" noChangeShapeType="1" noTextEdit="1"/>
          </p:cNvSpPr>
          <p:nvPr/>
        </p:nvSpPr>
        <p:spPr bwMode="auto">
          <a:xfrm>
            <a:off x="1043608" y="980728"/>
            <a:ext cx="7200900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99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Хитрые половинки</a:t>
            </a:r>
          </a:p>
        </p:txBody>
      </p:sp>
      <p:sp>
        <p:nvSpPr>
          <p:cNvPr id="2055" name="TextBox 11"/>
          <p:cNvSpPr txBox="1">
            <a:spLocks noChangeArrowheads="1"/>
          </p:cNvSpPr>
          <p:nvPr/>
        </p:nvSpPr>
        <p:spPr bwMode="auto">
          <a:xfrm>
            <a:off x="3275856" y="2708920"/>
            <a:ext cx="2808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5-7 лет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3356992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  <a:hlinkHover r:id="" action="ppaction://hlinkshowjump?jump=nextslide"/>
          </p:cNvPr>
          <p:cNvSpPr/>
          <p:nvPr/>
        </p:nvSpPr>
        <p:spPr bwMode="auto">
          <a:xfrm>
            <a:off x="8604448" y="6381328"/>
            <a:ext cx="539552" cy="476672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17" name="Управляющая кнопка: справка 16">
            <a:hlinkClick r:id="" action="ppaction://hlinkshowjump?jump=lastslide" highlightClick="1"/>
          </p:cNvPr>
          <p:cNvSpPr/>
          <p:nvPr/>
        </p:nvSpPr>
        <p:spPr bwMode="auto">
          <a:xfrm>
            <a:off x="8604448" y="0"/>
            <a:ext cx="539552" cy="692696"/>
          </a:xfrm>
          <a:prstGeom prst="actionButtonHelp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Рисунок 1" descr="метла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2708275"/>
            <a:ext cx="2008188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 l="78703" t="2444" r="9483" b="76888"/>
          <a:stretch>
            <a:fillRect/>
          </a:stretch>
        </p:blipFill>
        <p:spPr bwMode="auto">
          <a:xfrm>
            <a:off x="4643438" y="2781300"/>
            <a:ext cx="115252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64388" y="476250"/>
            <a:ext cx="1079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</a:rPr>
              <a:t>Л</a:t>
            </a:r>
            <a:r>
              <a:rPr lang="ru-RU" sz="40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2294" name="TextBox 5"/>
          <p:cNvSpPr txBox="1">
            <a:spLocks noChangeArrowheads="1"/>
          </p:cNvSpPr>
          <p:nvPr/>
        </p:nvSpPr>
        <p:spPr bwMode="auto">
          <a:xfrm>
            <a:off x="7740650" y="2781300"/>
            <a:ext cx="11160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</a:rPr>
              <a:t>Л</a:t>
            </a:r>
            <a:r>
              <a:rPr lang="ru-RU" sz="4000" b="1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2295" name="TextBox 6"/>
          <p:cNvSpPr txBox="1">
            <a:spLocks noChangeArrowheads="1"/>
          </p:cNvSpPr>
          <p:nvPr/>
        </p:nvSpPr>
        <p:spPr bwMode="auto">
          <a:xfrm>
            <a:off x="7956550" y="4868863"/>
            <a:ext cx="971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</a:rPr>
              <a:t>Л</a:t>
            </a:r>
            <a:r>
              <a:rPr lang="ru-RU" sz="4000" b="1" dirty="0">
                <a:solidFill>
                  <a:srgbClr val="FF0000"/>
                </a:solidFill>
              </a:rPr>
              <a:t>Э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59113" y="5516563"/>
            <a:ext cx="3241675" cy="7080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</a:rPr>
              <a:t>М</a:t>
            </a:r>
            <a:r>
              <a:rPr lang="ru-RU" sz="4000" b="1">
                <a:solidFill>
                  <a:srgbClr val="FF0000"/>
                </a:solidFill>
              </a:rPr>
              <a:t>Е</a:t>
            </a:r>
            <a:r>
              <a:rPr lang="ru-RU" sz="4000" b="1">
                <a:solidFill>
                  <a:srgbClr val="0070C0"/>
                </a:solidFill>
              </a:rPr>
              <a:t>ТЛ</a:t>
            </a:r>
            <a:r>
              <a:rPr lang="ru-RU" sz="4000" b="1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 bwMode="auto">
          <a:xfrm>
            <a:off x="8604448" y="6381328"/>
            <a:ext cx="539552" cy="476672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доктор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948"/>
          <a:stretch>
            <a:fillRect/>
          </a:stretch>
        </p:blipFill>
        <p:spPr bwMode="auto">
          <a:xfrm>
            <a:off x="4572000" y="2708275"/>
            <a:ext cx="792163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3" descr="доктор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054"/>
          <a:stretch>
            <a:fillRect/>
          </a:stretch>
        </p:blipFill>
        <p:spPr bwMode="auto">
          <a:xfrm>
            <a:off x="3924300" y="2708275"/>
            <a:ext cx="71437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092950" y="692150"/>
            <a:ext cx="12239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Т</a:t>
            </a:r>
            <a:r>
              <a:rPr lang="ru-RU" sz="3600" b="1" dirty="0">
                <a:solidFill>
                  <a:srgbClr val="FF0000"/>
                </a:solidFill>
              </a:rPr>
              <a:t>О</a:t>
            </a:r>
            <a:r>
              <a:rPr lang="ru-RU" sz="3600" b="1" dirty="0">
                <a:solidFill>
                  <a:srgbClr val="0070C0"/>
                </a:solidFill>
              </a:rPr>
              <a:t>Р</a:t>
            </a:r>
          </a:p>
        </p:txBody>
      </p:sp>
      <p:sp>
        <p:nvSpPr>
          <p:cNvPr id="13318" name="TextBox 5"/>
          <p:cNvSpPr txBox="1">
            <a:spLocks noChangeArrowheads="1"/>
          </p:cNvSpPr>
          <p:nvPr/>
        </p:nvSpPr>
        <p:spPr bwMode="auto">
          <a:xfrm>
            <a:off x="7775575" y="2708275"/>
            <a:ext cx="1368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</a:rPr>
              <a:t>Т</a:t>
            </a:r>
            <a:r>
              <a:rPr lang="ru-RU" sz="4000" b="1">
                <a:solidFill>
                  <a:srgbClr val="FF0000"/>
                </a:solidFill>
              </a:rPr>
              <a:t>А</a:t>
            </a:r>
            <a:r>
              <a:rPr lang="ru-RU" sz="4000" b="1">
                <a:solidFill>
                  <a:srgbClr val="0070C0"/>
                </a:solidFill>
              </a:rPr>
              <a:t>Р</a:t>
            </a:r>
          </a:p>
        </p:txBody>
      </p:sp>
      <p:sp>
        <p:nvSpPr>
          <p:cNvPr id="13319" name="TextBox 6"/>
          <p:cNvSpPr txBox="1">
            <a:spLocks noChangeArrowheads="1"/>
          </p:cNvSpPr>
          <p:nvPr/>
        </p:nvSpPr>
        <p:spPr bwMode="auto">
          <a:xfrm>
            <a:off x="7667625" y="4941888"/>
            <a:ext cx="12969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70C0"/>
                </a:solidFill>
              </a:rPr>
              <a:t>Т</a:t>
            </a:r>
            <a:r>
              <a:rPr lang="ru-RU" sz="3600" b="1">
                <a:solidFill>
                  <a:srgbClr val="FF0000"/>
                </a:solidFill>
              </a:rPr>
              <a:t>Ы</a:t>
            </a:r>
            <a:r>
              <a:rPr lang="ru-RU" sz="3600" b="1">
                <a:solidFill>
                  <a:srgbClr val="0070C0"/>
                </a:solidFill>
              </a:rPr>
              <a:t>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47864" y="5301208"/>
            <a:ext cx="2664296" cy="707886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70C0"/>
                </a:solidFill>
              </a:rPr>
              <a:t>Д</a:t>
            </a:r>
            <a:r>
              <a:rPr lang="ru-RU" sz="4000" b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</a:rPr>
              <a:t>О</a:t>
            </a:r>
            <a:r>
              <a:rPr lang="ru-RU" sz="4000" b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70C0"/>
                </a:solidFill>
              </a:rPr>
              <a:t>КТ</a:t>
            </a:r>
            <a:r>
              <a:rPr lang="ru-RU" sz="4000" b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</a:rPr>
              <a:t>О</a:t>
            </a:r>
            <a:r>
              <a:rPr lang="ru-RU" sz="4000" b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70C0"/>
                </a:solidFill>
              </a:rPr>
              <a:t>Р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 bwMode="auto">
          <a:xfrm>
            <a:off x="8532440" y="6453336"/>
            <a:ext cx="611560" cy="404664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факел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09" r="11955" b="12001"/>
          <a:stretch>
            <a:fillRect/>
          </a:stretch>
        </p:blipFill>
        <p:spPr>
          <a:xfrm>
            <a:off x="4067944" y="2780928"/>
            <a:ext cx="1368152" cy="1800200"/>
          </a:xfrm>
          <a:prstGeom prst="rect">
            <a:avLst/>
          </a:prstGeom>
        </p:spPr>
      </p:pic>
      <p:pic>
        <p:nvPicPr>
          <p:cNvPr id="4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 l="78703" t="2444" r="9483" b="76888"/>
          <a:stretch>
            <a:fillRect/>
          </a:stretch>
        </p:blipFill>
        <p:spPr bwMode="auto">
          <a:xfrm>
            <a:off x="4643438" y="2781300"/>
            <a:ext cx="115252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347864" y="5301208"/>
            <a:ext cx="2664296" cy="707886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70C0"/>
                </a:solidFill>
              </a:rPr>
              <a:t>Ф</a:t>
            </a:r>
            <a:r>
              <a:rPr lang="ru-RU" sz="40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</a:rPr>
              <a:t>А</a:t>
            </a:r>
            <a:r>
              <a:rPr lang="ru-RU" sz="40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70C0"/>
                </a:solidFill>
              </a:rPr>
              <a:t>К</a:t>
            </a:r>
            <a:r>
              <a:rPr lang="ru-RU" sz="40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</a:rPr>
              <a:t>Е</a:t>
            </a:r>
            <a:r>
              <a:rPr lang="ru-RU" sz="40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70C0"/>
                </a:solidFill>
              </a:rPr>
              <a:t>Л</a:t>
            </a:r>
            <a:endParaRPr lang="ru-RU" sz="4000" b="1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2280" y="620688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>
                <a:solidFill>
                  <a:srgbClr val="0070C0"/>
                </a:solidFill>
              </a:rPr>
              <a:t>Л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12360" y="5085184"/>
            <a:ext cx="1331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>
                <a:solidFill>
                  <a:srgbClr val="0070C0"/>
                </a:solidFill>
              </a:rPr>
              <a:t>Л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12360" y="2852936"/>
            <a:ext cx="1331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</a:rPr>
              <a:t>У</a:t>
            </a:r>
            <a:r>
              <a:rPr lang="ru-RU" sz="3600" b="1" dirty="0" smtClean="0">
                <a:solidFill>
                  <a:srgbClr val="0070C0"/>
                </a:solidFill>
              </a:rPr>
              <a:t>Л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 bwMode="auto">
          <a:xfrm>
            <a:off x="8460432" y="6309320"/>
            <a:ext cx="683568" cy="548680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347864" y="5301208"/>
            <a:ext cx="2664296" cy="707886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</a:rPr>
              <a:t>И</a:t>
            </a:r>
            <a:r>
              <a:rPr lang="ru-RU" sz="40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70C0"/>
                </a:solidFill>
              </a:rPr>
              <a:t>КР</a:t>
            </a:r>
            <a:r>
              <a:rPr lang="ru-RU" sz="40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</a:rPr>
              <a:t>А</a:t>
            </a:r>
            <a:endParaRPr lang="ru-RU" sz="4000" b="1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</a:endParaRPr>
          </a:p>
        </p:txBody>
      </p:sp>
      <p:pic>
        <p:nvPicPr>
          <p:cNvPr id="4" name="Рисунок 3" descr="Икра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7285" y="2708920"/>
            <a:ext cx="2357429" cy="1944216"/>
          </a:xfrm>
          <a:prstGeom prst="rect">
            <a:avLst/>
          </a:prstGeom>
        </p:spPr>
      </p:pic>
      <p:pic>
        <p:nvPicPr>
          <p:cNvPr id="5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 l="78703" t="2444" r="9483" b="76888"/>
          <a:stretch>
            <a:fillRect/>
          </a:stretch>
        </p:blipFill>
        <p:spPr bwMode="auto">
          <a:xfrm>
            <a:off x="4643438" y="2781300"/>
            <a:ext cx="115252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308304" y="620688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Р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84368" y="2924944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Р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4368" y="5085184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Р</a:t>
            </a:r>
            <a:r>
              <a:rPr lang="ru-RU" sz="3600" b="1" dirty="0" smtClean="0">
                <a:solidFill>
                  <a:srgbClr val="FF0000"/>
                </a:solidFill>
              </a:rPr>
              <a:t>Ы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 bwMode="auto">
          <a:xfrm>
            <a:off x="8532440" y="6309320"/>
            <a:ext cx="611560" cy="548680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Лес.png"/>
          <p:cNvPicPr>
            <a:picLocks noChangeAspect="1"/>
          </p:cNvPicPr>
          <p:nvPr/>
        </p:nvPicPr>
        <p:blipFill>
          <a:blip r:embed="rId2" cstate="print"/>
          <a:srcRect l="13775" t="977" r="16138" b="23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4" descr="http://www.stihi.ru/pics/2016/12/06/1190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2204864"/>
            <a:ext cx="5184576" cy="399212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5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980728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 smtClean="0"/>
              <a:t>Пень - </a:t>
            </a:r>
            <a:r>
              <a:rPr lang="en-US" dirty="0" smtClean="0"/>
              <a:t>ugadn75.ru</a:t>
            </a:r>
            <a:endParaRPr lang="ru-RU" dirty="0" smtClean="0"/>
          </a:p>
          <a:p>
            <a:pPr algn="l"/>
            <a:r>
              <a:rPr lang="ru-RU" dirty="0" smtClean="0"/>
              <a:t>Фоны и картинки из Конструктора картинок «</a:t>
            </a:r>
            <a:r>
              <a:rPr lang="ru-RU" dirty="0" err="1" smtClean="0"/>
              <a:t>Мерсибо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7" name="Управляющая кнопка: далее 6">
            <a:hlinkClick r:id="" action="ppaction://hlinkshowjump?jump=endshow" highlightClick="1"/>
          </p:cNvPr>
          <p:cNvSpPr/>
          <p:nvPr/>
        </p:nvSpPr>
        <p:spPr bwMode="auto">
          <a:xfrm>
            <a:off x="8532440" y="6309320"/>
            <a:ext cx="611560" cy="548680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Лес.png"/>
          <p:cNvPicPr>
            <a:picLocks noChangeAspect="1"/>
          </p:cNvPicPr>
          <p:nvPr/>
        </p:nvPicPr>
        <p:blipFill>
          <a:blip r:embed="rId2" cstate="print"/>
          <a:srcRect l="13775" t="977" r="16138" b="23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4" descr="http://www.stihi.ru/pics/2016/12/06/1190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2492896"/>
            <a:ext cx="4752528" cy="365944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5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2564904"/>
            <a:ext cx="6480720" cy="1143000"/>
          </a:xfrm>
        </p:spPr>
        <p:txBody>
          <a:bodyPr/>
          <a:lstStyle/>
          <a:p>
            <a:pPr algn="l">
              <a:defRPr/>
            </a:pPr>
            <a:r>
              <a:rPr lang="ru-RU" sz="1800" b="1" dirty="0" smtClean="0">
                <a:solidFill>
                  <a:srgbClr val="FF0000"/>
                </a:solidFill>
              </a:rPr>
              <a:t>Цель игры: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Чтение двусложных слов, повторение слов на «трудные» звуки.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800" b="1" dirty="0" smtClean="0">
                <a:solidFill>
                  <a:srgbClr val="FF0000"/>
                </a:solidFill>
              </a:rPr>
              <a:t>Правила: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Один слог в слове (по выбору – первый или второй) заменяет картинка, при нахождении ее «потерянного» слога, картинка полностью восстанавливается. Из предложенных слогов надо выбрать тот, что подходит к картинке.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800" b="1" dirty="0" smtClean="0">
                <a:solidFill>
                  <a:srgbClr val="FF0000"/>
                </a:solidFill>
              </a:rPr>
              <a:t>Рекомендации: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Слова со звуками Р, Л. Таким образом решаются несколько задач: закрепление навыка </a:t>
            </a:r>
            <a:r>
              <a:rPr lang="ru-RU" sz="1800" dirty="0" err="1" smtClean="0">
                <a:solidFill>
                  <a:schemeClr val="tx1"/>
                </a:solidFill>
              </a:rPr>
              <a:t>послогового</a:t>
            </a:r>
            <a:r>
              <a:rPr lang="ru-RU" sz="1800" dirty="0" smtClean="0">
                <a:solidFill>
                  <a:schemeClr val="tx1"/>
                </a:solidFill>
              </a:rPr>
              <a:t> чтения, автоматизация звукопроизношения и работа над фонематическим слухом. Лишние слоги специально подобраны так, чтобы ребенку надо было проанализировать слово, прежде, чем выбрать правильный слог.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firstslide" highlightClick="1"/>
          </p:cNvPr>
          <p:cNvSpPr/>
          <p:nvPr/>
        </p:nvSpPr>
        <p:spPr bwMode="auto">
          <a:xfrm>
            <a:off x="8604448" y="6381328"/>
            <a:ext cx="539552" cy="476672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0"/>
            <a:ext cx="9448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малыш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852936"/>
            <a:ext cx="15843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Рисунок 3" descr="малыш.PNG"/>
          <p:cNvPicPr>
            <a:picLocks noChangeAspect="1"/>
          </p:cNvPicPr>
          <p:nvPr/>
        </p:nvPicPr>
        <p:blipFill>
          <a:blip r:embed="rId3" cstate="print"/>
          <a:srcRect r="50375"/>
          <a:stretch>
            <a:fillRect/>
          </a:stretch>
        </p:blipFill>
        <p:spPr bwMode="auto">
          <a:xfrm>
            <a:off x="3995936" y="2852936"/>
            <a:ext cx="7461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6948264" y="548680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Л</a:t>
            </a:r>
            <a:r>
              <a:rPr lang="ru-RU" sz="3200" b="1" dirty="0">
                <a:solidFill>
                  <a:srgbClr val="FF0000"/>
                </a:solidFill>
              </a:rPr>
              <a:t>О</a:t>
            </a:r>
            <a:r>
              <a:rPr lang="ru-RU" sz="3200" b="1" dirty="0">
                <a:solidFill>
                  <a:srgbClr val="0070C0"/>
                </a:solidFill>
              </a:rPr>
              <a:t>Ш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668344" y="2780928"/>
            <a:ext cx="129646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0070C0"/>
                </a:solidFill>
              </a:rPr>
              <a:t>Л</a:t>
            </a:r>
            <a:r>
              <a:rPr lang="ru-RU" sz="3000" b="1" dirty="0">
                <a:solidFill>
                  <a:srgbClr val="FF0000"/>
                </a:solidFill>
              </a:rPr>
              <a:t>Ы</a:t>
            </a:r>
            <a:r>
              <a:rPr lang="ru-RU" sz="3000" b="1" dirty="0">
                <a:solidFill>
                  <a:srgbClr val="0070C0"/>
                </a:solidFill>
              </a:rPr>
              <a:t>Ш</a:t>
            </a:r>
          </a:p>
        </p:txBody>
      </p:sp>
      <p:sp>
        <p:nvSpPr>
          <p:cNvPr id="4103" name="TextBox 7"/>
          <p:cNvSpPr txBox="1">
            <a:spLocks noChangeArrowheads="1"/>
          </p:cNvSpPr>
          <p:nvPr/>
        </p:nvSpPr>
        <p:spPr bwMode="auto">
          <a:xfrm>
            <a:off x="7632700" y="5085184"/>
            <a:ext cx="15113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Л</a:t>
            </a:r>
            <a:r>
              <a:rPr lang="ru-RU" sz="3200" b="1" dirty="0">
                <a:solidFill>
                  <a:srgbClr val="FF0000"/>
                </a:solidFill>
              </a:rPr>
              <a:t>У</a:t>
            </a:r>
            <a:r>
              <a:rPr lang="ru-RU" sz="3200" b="1" dirty="0">
                <a:solidFill>
                  <a:srgbClr val="0070C0"/>
                </a:solidFill>
              </a:rPr>
              <a:t>Ш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419475" y="5157788"/>
            <a:ext cx="2736850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</a:rPr>
              <a:t>М</a:t>
            </a:r>
            <a:r>
              <a:rPr lang="ru-RU" sz="4000" b="1" dirty="0">
                <a:solidFill>
                  <a:srgbClr val="FF0000"/>
                </a:solidFill>
              </a:rPr>
              <a:t>А</a:t>
            </a:r>
            <a:r>
              <a:rPr lang="ru-RU" sz="4000" b="1" dirty="0">
                <a:solidFill>
                  <a:srgbClr val="0070C0"/>
                </a:solidFill>
              </a:rPr>
              <a:t>Л</a:t>
            </a:r>
            <a:r>
              <a:rPr lang="ru-RU" sz="4000" b="1" dirty="0">
                <a:solidFill>
                  <a:srgbClr val="FF0000"/>
                </a:solidFill>
              </a:rPr>
              <a:t>Ы</a:t>
            </a:r>
            <a:r>
              <a:rPr lang="ru-RU" sz="4000" b="1" dirty="0">
                <a:solidFill>
                  <a:srgbClr val="0070C0"/>
                </a:solidFill>
              </a:rPr>
              <a:t>Ш</a:t>
            </a: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 bwMode="auto">
          <a:xfrm>
            <a:off x="8604448" y="6309320"/>
            <a:ext cx="539552" cy="548680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Рисунок 2" descr="пирог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75" y="2852738"/>
            <a:ext cx="20161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 l="78703" t="2444" r="9483" b="76888"/>
          <a:stretch>
            <a:fillRect/>
          </a:stretch>
        </p:blipFill>
        <p:spPr bwMode="auto">
          <a:xfrm>
            <a:off x="4643438" y="2852738"/>
            <a:ext cx="11525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67625" y="2708275"/>
            <a:ext cx="12969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</a:rPr>
              <a:t>Р</a:t>
            </a:r>
            <a:r>
              <a:rPr lang="ru-RU" sz="4000" b="1">
                <a:solidFill>
                  <a:srgbClr val="FF0000"/>
                </a:solidFill>
              </a:rPr>
              <a:t>О</a:t>
            </a:r>
            <a:r>
              <a:rPr lang="ru-RU" sz="4000" b="1">
                <a:solidFill>
                  <a:srgbClr val="0070C0"/>
                </a:solidFill>
              </a:rPr>
              <a:t>Г</a:t>
            </a:r>
          </a:p>
        </p:txBody>
      </p:sp>
      <p:sp>
        <p:nvSpPr>
          <p:cNvPr id="5126" name="TextBox 5"/>
          <p:cNvSpPr txBox="1">
            <a:spLocks noChangeArrowheads="1"/>
          </p:cNvSpPr>
          <p:nvPr/>
        </p:nvSpPr>
        <p:spPr bwMode="auto">
          <a:xfrm>
            <a:off x="7092950" y="404813"/>
            <a:ext cx="1295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</a:rPr>
              <a:t>Р</a:t>
            </a:r>
            <a:r>
              <a:rPr lang="ru-RU" sz="4000" b="1">
                <a:solidFill>
                  <a:srgbClr val="FF0000"/>
                </a:solidFill>
              </a:rPr>
              <a:t>У</a:t>
            </a:r>
            <a:r>
              <a:rPr lang="ru-RU" sz="4000" b="1">
                <a:solidFill>
                  <a:srgbClr val="0070C0"/>
                </a:solidFill>
              </a:rPr>
              <a:t>Г</a:t>
            </a:r>
          </a:p>
        </p:txBody>
      </p:sp>
      <p:sp>
        <p:nvSpPr>
          <p:cNvPr id="5127" name="TextBox 6"/>
          <p:cNvSpPr txBox="1">
            <a:spLocks noChangeArrowheads="1"/>
          </p:cNvSpPr>
          <p:nvPr/>
        </p:nvSpPr>
        <p:spPr bwMode="auto">
          <a:xfrm>
            <a:off x="7885113" y="4941888"/>
            <a:ext cx="125888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</a:rPr>
              <a:t>Р</a:t>
            </a:r>
            <a:r>
              <a:rPr lang="ru-RU" sz="4000" b="1">
                <a:solidFill>
                  <a:srgbClr val="FF0000"/>
                </a:solidFill>
              </a:rPr>
              <a:t>А</a:t>
            </a:r>
            <a:r>
              <a:rPr lang="ru-RU" sz="4000" b="1">
                <a:solidFill>
                  <a:srgbClr val="0070C0"/>
                </a:solidFill>
              </a:rPr>
              <a:t>Г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59113" y="5084763"/>
            <a:ext cx="3241675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</a:rPr>
              <a:t>П</a:t>
            </a:r>
            <a:r>
              <a:rPr lang="ru-RU" sz="4000" b="1">
                <a:solidFill>
                  <a:srgbClr val="FF0000"/>
                </a:solidFill>
              </a:rPr>
              <a:t>И</a:t>
            </a:r>
            <a:r>
              <a:rPr lang="ru-RU" sz="4000" b="1">
                <a:solidFill>
                  <a:srgbClr val="0070C0"/>
                </a:solidFill>
              </a:rPr>
              <a:t>Р</a:t>
            </a:r>
            <a:r>
              <a:rPr lang="ru-RU" sz="4000" b="1">
                <a:solidFill>
                  <a:srgbClr val="FF0000"/>
                </a:solidFill>
              </a:rPr>
              <a:t>О</a:t>
            </a:r>
            <a:r>
              <a:rPr lang="ru-RU" sz="4000" b="1">
                <a:solidFill>
                  <a:srgbClr val="0070C0"/>
                </a:solidFill>
              </a:rPr>
              <a:t>Г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 bwMode="auto">
          <a:xfrm>
            <a:off x="8604448" y="6381328"/>
            <a:ext cx="539552" cy="476672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2" descr="кукла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757"/>
          <a:stretch>
            <a:fillRect/>
          </a:stretch>
        </p:blipFill>
        <p:spPr bwMode="auto">
          <a:xfrm>
            <a:off x="3635375" y="2781300"/>
            <a:ext cx="1008063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Рисунок 4" descr="кукла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75" y="2781300"/>
            <a:ext cx="2135188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Box 5"/>
          <p:cNvSpPr txBox="1">
            <a:spLocks noChangeArrowheads="1"/>
          </p:cNvSpPr>
          <p:nvPr/>
        </p:nvSpPr>
        <p:spPr bwMode="auto">
          <a:xfrm>
            <a:off x="7092950" y="620713"/>
            <a:ext cx="1150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</a:rPr>
              <a:t>Л</a:t>
            </a:r>
            <a:r>
              <a:rPr lang="ru-RU" sz="4000" b="1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7667625" y="2708275"/>
            <a:ext cx="11890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</a:rPr>
              <a:t>Л</a:t>
            </a:r>
            <a:r>
              <a:rPr lang="ru-RU" sz="4000" b="1" dirty="0">
                <a:solidFill>
                  <a:srgbClr val="FF0000"/>
                </a:solidFill>
              </a:rPr>
              <a:t>Ы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885113" y="5084763"/>
            <a:ext cx="971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</a:rPr>
              <a:t>Л</a:t>
            </a:r>
            <a:r>
              <a:rPr lang="ru-RU" sz="40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419475" y="5229225"/>
            <a:ext cx="2665413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</a:rPr>
              <a:t>К</a:t>
            </a:r>
            <a:r>
              <a:rPr lang="ru-RU" sz="4000" b="1" dirty="0">
                <a:solidFill>
                  <a:srgbClr val="FF0000"/>
                </a:solidFill>
              </a:rPr>
              <a:t>У</a:t>
            </a:r>
            <a:r>
              <a:rPr lang="ru-RU" sz="4000" b="1" dirty="0">
                <a:solidFill>
                  <a:srgbClr val="0070C0"/>
                </a:solidFill>
              </a:rPr>
              <a:t>КЛ</a:t>
            </a:r>
            <a:r>
              <a:rPr lang="ru-RU" sz="4000" b="1" dirty="0">
                <a:solidFill>
                  <a:srgbClr val="FF0000"/>
                </a:solidFill>
              </a:rPr>
              <a:t>А</a:t>
            </a:r>
          </a:p>
        </p:txBody>
      </p:sp>
      <p:pic>
        <p:nvPicPr>
          <p:cNvPr id="10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 l="78703" t="2444" r="9483" b="76888"/>
          <a:stretch>
            <a:fillRect/>
          </a:stretch>
        </p:blipFill>
        <p:spPr bwMode="auto">
          <a:xfrm>
            <a:off x="4643438" y="2852738"/>
            <a:ext cx="11525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 bwMode="auto">
          <a:xfrm>
            <a:off x="8676456" y="6381328"/>
            <a:ext cx="467544" cy="476672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Рисунок 2" descr="повар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75" y="2708275"/>
            <a:ext cx="18732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 l="78703" t="2444" r="9483" b="76888"/>
          <a:stretch>
            <a:fillRect/>
          </a:stretch>
        </p:blipFill>
        <p:spPr bwMode="auto">
          <a:xfrm>
            <a:off x="4643438" y="2852738"/>
            <a:ext cx="11525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596188" y="2781300"/>
            <a:ext cx="18002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70C0"/>
                </a:solidFill>
              </a:rPr>
              <a:t>В</a:t>
            </a:r>
            <a:r>
              <a:rPr lang="ru-RU" sz="4000" b="1" dirty="0">
                <a:solidFill>
                  <a:srgbClr val="FF0000"/>
                </a:solidFill>
              </a:rPr>
              <a:t>А</a:t>
            </a:r>
            <a:r>
              <a:rPr lang="ru-RU" sz="4000" b="1" dirty="0">
                <a:solidFill>
                  <a:srgbClr val="0070C0"/>
                </a:solidFill>
              </a:rPr>
              <a:t>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64388" y="333375"/>
            <a:ext cx="1295400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70C0"/>
                </a:solidFill>
              </a:rPr>
              <a:t>В</a:t>
            </a:r>
            <a:r>
              <a:rPr lang="ru-RU" sz="4000" b="1" dirty="0">
                <a:solidFill>
                  <a:srgbClr val="FF0000"/>
                </a:solidFill>
              </a:rPr>
              <a:t>О</a:t>
            </a:r>
            <a:r>
              <a:rPr lang="ru-RU" sz="4000" b="1" dirty="0">
                <a:solidFill>
                  <a:srgbClr val="0070C0"/>
                </a:solidFill>
              </a:rPr>
              <a:t>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67625" y="5157788"/>
            <a:ext cx="14763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70C0"/>
                </a:solidFill>
              </a:rPr>
              <a:t>В</a:t>
            </a:r>
            <a:r>
              <a:rPr lang="ru-RU" sz="4000" b="1" dirty="0">
                <a:solidFill>
                  <a:srgbClr val="FF0000"/>
                </a:solidFill>
              </a:rPr>
              <a:t>У</a:t>
            </a:r>
            <a:r>
              <a:rPr lang="ru-RU" sz="4000" b="1" dirty="0">
                <a:solidFill>
                  <a:srgbClr val="0070C0"/>
                </a:solidFill>
              </a:rPr>
              <a:t>Р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32138" y="5300663"/>
            <a:ext cx="3168650" cy="70802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70C0"/>
                </a:solidFill>
              </a:rPr>
              <a:t>П</a:t>
            </a:r>
            <a:r>
              <a:rPr lang="ru-RU" sz="4000" b="1" dirty="0">
                <a:solidFill>
                  <a:srgbClr val="FF0000"/>
                </a:solidFill>
              </a:rPr>
              <a:t>О</a:t>
            </a:r>
            <a:r>
              <a:rPr lang="ru-RU" sz="4000" b="1" dirty="0">
                <a:solidFill>
                  <a:srgbClr val="0070C0"/>
                </a:solidFill>
              </a:rPr>
              <a:t>В</a:t>
            </a:r>
            <a:r>
              <a:rPr lang="ru-RU" sz="4000" b="1" dirty="0">
                <a:solidFill>
                  <a:srgbClr val="FF0000"/>
                </a:solidFill>
              </a:rPr>
              <a:t>А</a:t>
            </a:r>
            <a:r>
              <a:rPr lang="ru-RU" sz="4000" b="1" dirty="0">
                <a:solidFill>
                  <a:srgbClr val="0070C0"/>
                </a:solidFill>
              </a:rPr>
              <a:t>Р</a:t>
            </a: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 bwMode="auto">
          <a:xfrm>
            <a:off x="8604448" y="6381328"/>
            <a:ext cx="539552" cy="476672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" y="0"/>
            <a:ext cx="9124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Рисунок 2" descr="тетрадь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2708275"/>
            <a:ext cx="1655762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 l="78703" t="2444" r="9483" b="76888"/>
          <a:stretch>
            <a:fillRect/>
          </a:stretch>
        </p:blipFill>
        <p:spPr bwMode="auto">
          <a:xfrm>
            <a:off x="4643438" y="2852738"/>
            <a:ext cx="11525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04248" y="404664"/>
            <a:ext cx="18002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Р</a:t>
            </a:r>
            <a:r>
              <a:rPr lang="ru-RU" sz="3200" b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</a:rPr>
              <a:t>А</a:t>
            </a:r>
            <a:r>
              <a:rPr lang="ru-RU" sz="3200" b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ДЬ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96336" y="2636912"/>
            <a:ext cx="176368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Р</a:t>
            </a:r>
            <a:r>
              <a:rPr lang="ru-RU" sz="3200" b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</a:rPr>
              <a:t>У</a:t>
            </a:r>
            <a:r>
              <a:rPr lang="ru-RU" sz="3200" b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ДЬ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52320" y="5157192"/>
            <a:ext cx="187220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Р</a:t>
            </a:r>
            <a:r>
              <a:rPr lang="ru-RU" sz="3200" b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</a:rPr>
              <a:t>О</a:t>
            </a:r>
            <a:r>
              <a:rPr lang="ru-RU" sz="3200" b="1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ДЬ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059113" y="5157788"/>
            <a:ext cx="3241675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B0F0"/>
                </a:solidFill>
              </a:rPr>
              <a:t>Т</a:t>
            </a:r>
            <a:r>
              <a:rPr lang="ru-RU" sz="4000" b="1">
                <a:solidFill>
                  <a:srgbClr val="FF0000"/>
                </a:solidFill>
              </a:rPr>
              <a:t>Е</a:t>
            </a:r>
            <a:r>
              <a:rPr lang="ru-RU" sz="4000" b="1">
                <a:solidFill>
                  <a:srgbClr val="00B0F0"/>
                </a:solidFill>
              </a:rPr>
              <a:t>ТР</a:t>
            </a:r>
            <a:r>
              <a:rPr lang="ru-RU" sz="4000" b="1">
                <a:solidFill>
                  <a:srgbClr val="FF0000"/>
                </a:solidFill>
              </a:rPr>
              <a:t>А</a:t>
            </a:r>
            <a:r>
              <a:rPr lang="ru-RU" sz="4000" b="1">
                <a:solidFill>
                  <a:srgbClr val="00B0F0"/>
                </a:solidFill>
              </a:rPr>
              <a:t>ДЬ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 bwMode="auto">
          <a:xfrm>
            <a:off x="8604448" y="6381328"/>
            <a:ext cx="539552" cy="476672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3"/>
            <a:ext cx="917575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Рисунок 4" descr="гора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2708275"/>
            <a:ext cx="25844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 l="78703" t="2444" r="9483" b="76888"/>
          <a:stretch>
            <a:fillRect/>
          </a:stretch>
        </p:blipFill>
        <p:spPr bwMode="auto">
          <a:xfrm>
            <a:off x="4643438" y="2852738"/>
            <a:ext cx="11525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884368" y="2708920"/>
            <a:ext cx="10429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</a:rPr>
              <a:t>Р</a:t>
            </a:r>
            <a:r>
              <a:rPr lang="ru-RU" sz="40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9222" name="TextBox 7"/>
          <p:cNvSpPr txBox="1">
            <a:spLocks noChangeArrowheads="1"/>
          </p:cNvSpPr>
          <p:nvPr/>
        </p:nvSpPr>
        <p:spPr bwMode="auto">
          <a:xfrm>
            <a:off x="7236296" y="476672"/>
            <a:ext cx="1079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</a:rPr>
              <a:t>Р</a:t>
            </a:r>
            <a:r>
              <a:rPr lang="ru-RU" sz="4000" b="1" dirty="0">
                <a:solidFill>
                  <a:srgbClr val="FF0000"/>
                </a:solidFill>
              </a:rPr>
              <a:t>Э</a:t>
            </a:r>
          </a:p>
        </p:txBody>
      </p:sp>
      <p:sp>
        <p:nvSpPr>
          <p:cNvPr id="9223" name="TextBox 8"/>
          <p:cNvSpPr txBox="1">
            <a:spLocks noChangeArrowheads="1"/>
          </p:cNvSpPr>
          <p:nvPr/>
        </p:nvSpPr>
        <p:spPr bwMode="auto">
          <a:xfrm>
            <a:off x="8028384" y="5085184"/>
            <a:ext cx="9001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</a:rPr>
              <a:t>Р</a:t>
            </a:r>
            <a:r>
              <a:rPr lang="ru-RU" sz="4000" b="1">
                <a:solidFill>
                  <a:srgbClr val="FF0000"/>
                </a:solidFill>
              </a:rPr>
              <a:t>У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059113" y="5300663"/>
            <a:ext cx="3025775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</a:rPr>
              <a:t>Г</a:t>
            </a:r>
            <a:r>
              <a:rPr lang="ru-RU" sz="4000" b="1">
                <a:solidFill>
                  <a:srgbClr val="FF0000"/>
                </a:solidFill>
              </a:rPr>
              <a:t>О</a:t>
            </a:r>
            <a:r>
              <a:rPr lang="ru-RU" sz="4000" b="1">
                <a:solidFill>
                  <a:srgbClr val="0070C0"/>
                </a:solidFill>
              </a:rPr>
              <a:t>Р</a:t>
            </a:r>
            <a:r>
              <a:rPr lang="ru-RU" sz="4000" b="1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 bwMode="auto">
          <a:xfrm>
            <a:off x="8604448" y="6381328"/>
            <a:ext cx="539552" cy="476672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Рисунок 4" descr="салат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00" y="2781300"/>
            <a:ext cx="22320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 l="78703" t="2444" r="9483" b="76888"/>
          <a:stretch>
            <a:fillRect/>
          </a:stretch>
        </p:blipFill>
        <p:spPr bwMode="auto">
          <a:xfrm>
            <a:off x="4643438" y="2781300"/>
            <a:ext cx="115252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704138" y="5085184"/>
            <a:ext cx="14398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</a:rPr>
              <a:t>Л</a:t>
            </a:r>
            <a:r>
              <a:rPr lang="ru-RU" sz="4000" b="1" dirty="0">
                <a:solidFill>
                  <a:srgbClr val="FF0000"/>
                </a:solidFill>
              </a:rPr>
              <a:t>А</a:t>
            </a:r>
            <a:r>
              <a:rPr lang="ru-RU" sz="4000" b="1" dirty="0">
                <a:solidFill>
                  <a:srgbClr val="0070C0"/>
                </a:solidFill>
              </a:rPr>
              <a:t>Т</a:t>
            </a:r>
          </a:p>
        </p:txBody>
      </p:sp>
      <p:sp>
        <p:nvSpPr>
          <p:cNvPr id="10246" name="TextBox 6"/>
          <p:cNvSpPr txBox="1">
            <a:spLocks noChangeArrowheads="1"/>
          </p:cNvSpPr>
          <p:nvPr/>
        </p:nvSpPr>
        <p:spPr bwMode="auto">
          <a:xfrm>
            <a:off x="7092950" y="260350"/>
            <a:ext cx="14398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</a:rPr>
              <a:t>Л</a:t>
            </a:r>
            <a:r>
              <a:rPr lang="ru-RU" sz="4000" b="1">
                <a:solidFill>
                  <a:srgbClr val="FF0000"/>
                </a:solidFill>
              </a:rPr>
              <a:t>О</a:t>
            </a:r>
            <a:r>
              <a:rPr lang="ru-RU" sz="4000" b="1">
                <a:solidFill>
                  <a:srgbClr val="0070C0"/>
                </a:solidFill>
              </a:rPr>
              <a:t>Т</a:t>
            </a:r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7596188" y="2708275"/>
            <a:ext cx="1331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</a:rPr>
              <a:t>Л</a:t>
            </a:r>
            <a:r>
              <a:rPr lang="ru-RU" sz="4000" b="1">
                <a:solidFill>
                  <a:srgbClr val="FF0000"/>
                </a:solidFill>
              </a:rPr>
              <a:t>У</a:t>
            </a:r>
            <a:r>
              <a:rPr lang="ru-RU" sz="4000" b="1">
                <a:solidFill>
                  <a:srgbClr val="0070C0"/>
                </a:solidFill>
              </a:rPr>
              <a:t>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059113" y="5373688"/>
            <a:ext cx="3097212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</a:rPr>
              <a:t>С</a:t>
            </a:r>
            <a:r>
              <a:rPr lang="ru-RU" sz="4000" b="1" dirty="0">
                <a:solidFill>
                  <a:srgbClr val="FF0000"/>
                </a:solidFill>
              </a:rPr>
              <a:t>А</a:t>
            </a:r>
            <a:r>
              <a:rPr lang="ru-RU" sz="4000" b="1" dirty="0">
                <a:solidFill>
                  <a:srgbClr val="0070C0"/>
                </a:solidFill>
              </a:rPr>
              <a:t>Л</a:t>
            </a:r>
            <a:r>
              <a:rPr lang="ru-RU" sz="4000" b="1" dirty="0">
                <a:solidFill>
                  <a:srgbClr val="FF0000"/>
                </a:solidFill>
              </a:rPr>
              <a:t>А</a:t>
            </a:r>
            <a:r>
              <a:rPr lang="ru-RU" sz="4000" b="1" dirty="0">
                <a:solidFill>
                  <a:srgbClr val="0070C0"/>
                </a:solidFill>
              </a:rPr>
              <a:t>Т</a:t>
            </a: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 bwMode="auto">
          <a:xfrm>
            <a:off x="8604448" y="6381328"/>
            <a:ext cx="539552" cy="476672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Рисунок 1" descr="кефир.PNG"/>
          <p:cNvPicPr>
            <a:picLocks noChangeAspect="1"/>
          </p:cNvPicPr>
          <p:nvPr/>
        </p:nvPicPr>
        <p:blipFill>
          <a:blip r:embed="rId3" cstate="print"/>
          <a:srcRect l="20181" t="8282" r="36819" b="8888"/>
          <a:stretch>
            <a:fillRect/>
          </a:stretch>
        </p:blipFill>
        <p:spPr bwMode="auto">
          <a:xfrm>
            <a:off x="4067175" y="2852738"/>
            <a:ext cx="11525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эльф\Desktop\Картинки Мерсибо\Картинки с Мерсибо\Игры\Снимок8 - копия.PNG"/>
          <p:cNvPicPr>
            <a:picLocks noChangeAspect="1" noChangeArrowheads="1"/>
          </p:cNvPicPr>
          <p:nvPr/>
        </p:nvPicPr>
        <p:blipFill>
          <a:blip r:embed="rId2" cstate="print"/>
          <a:srcRect l="78703" t="2444" r="9483" b="76888"/>
          <a:stretch>
            <a:fillRect/>
          </a:stretch>
        </p:blipFill>
        <p:spPr bwMode="auto">
          <a:xfrm>
            <a:off x="3492500" y="2852738"/>
            <a:ext cx="1150938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740650" y="4797425"/>
            <a:ext cx="1403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</a:rPr>
              <a:t>Ф</a:t>
            </a:r>
            <a:r>
              <a:rPr lang="ru-RU" sz="4000" b="1">
                <a:solidFill>
                  <a:srgbClr val="FF0000"/>
                </a:solidFill>
              </a:rPr>
              <a:t>И</a:t>
            </a:r>
            <a:r>
              <a:rPr lang="ru-RU" sz="4000" b="1">
                <a:solidFill>
                  <a:srgbClr val="0070C0"/>
                </a:solidFill>
              </a:rPr>
              <a:t>Р</a:t>
            </a:r>
          </a:p>
        </p:txBody>
      </p:sp>
      <p:sp>
        <p:nvSpPr>
          <p:cNvPr id="11270" name="TextBox 5"/>
          <p:cNvSpPr txBox="1">
            <a:spLocks noChangeArrowheads="1"/>
          </p:cNvSpPr>
          <p:nvPr/>
        </p:nvSpPr>
        <p:spPr bwMode="auto">
          <a:xfrm>
            <a:off x="7019925" y="404813"/>
            <a:ext cx="14398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</a:rPr>
              <a:t>Ф</a:t>
            </a:r>
            <a:r>
              <a:rPr lang="ru-RU" sz="4000" b="1">
                <a:solidFill>
                  <a:srgbClr val="FF0000"/>
                </a:solidFill>
              </a:rPr>
              <a:t>О</a:t>
            </a:r>
            <a:r>
              <a:rPr lang="ru-RU" sz="4000" b="1">
                <a:solidFill>
                  <a:srgbClr val="0070C0"/>
                </a:solidFill>
              </a:rPr>
              <a:t>Р</a:t>
            </a:r>
          </a:p>
        </p:txBody>
      </p:sp>
      <p:sp>
        <p:nvSpPr>
          <p:cNvPr id="11271" name="TextBox 6"/>
          <p:cNvSpPr txBox="1">
            <a:spLocks noChangeArrowheads="1"/>
          </p:cNvSpPr>
          <p:nvPr/>
        </p:nvSpPr>
        <p:spPr bwMode="auto">
          <a:xfrm>
            <a:off x="7704138" y="2781300"/>
            <a:ext cx="14398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</a:rPr>
              <a:t>Ф</a:t>
            </a:r>
            <a:r>
              <a:rPr lang="ru-RU" sz="4000" b="1">
                <a:solidFill>
                  <a:srgbClr val="FF0000"/>
                </a:solidFill>
              </a:rPr>
              <a:t>У</a:t>
            </a:r>
            <a:r>
              <a:rPr lang="ru-RU" sz="4000" b="1">
                <a:solidFill>
                  <a:srgbClr val="0070C0"/>
                </a:solidFill>
              </a:rPr>
              <a:t>Р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419475" y="5084763"/>
            <a:ext cx="2592388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</a:rPr>
              <a:t>К</a:t>
            </a:r>
            <a:r>
              <a:rPr lang="ru-RU" sz="4000" b="1">
                <a:solidFill>
                  <a:srgbClr val="FF0000"/>
                </a:solidFill>
              </a:rPr>
              <a:t>Е</a:t>
            </a:r>
            <a:r>
              <a:rPr lang="ru-RU" sz="4000" b="1">
                <a:solidFill>
                  <a:srgbClr val="0070C0"/>
                </a:solidFill>
              </a:rPr>
              <a:t>Ф</a:t>
            </a:r>
            <a:r>
              <a:rPr lang="ru-RU" sz="4000" b="1">
                <a:solidFill>
                  <a:srgbClr val="FF0000"/>
                </a:solidFill>
              </a:rPr>
              <a:t>И</a:t>
            </a:r>
            <a:r>
              <a:rPr lang="ru-RU" sz="4000" b="1">
                <a:solidFill>
                  <a:srgbClr val="0070C0"/>
                </a:solidFill>
              </a:rPr>
              <a:t>Р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 bwMode="auto">
          <a:xfrm>
            <a:off x="8604448" y="6453336"/>
            <a:ext cx="539552" cy="404664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man Old Style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man Old Style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67</Words>
  <Application>Microsoft Office PowerPoint</Application>
  <PresentationFormat>Экран (4:3)</PresentationFormat>
  <Paragraphs>53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Цель игры: Чтение двусложных слов, повторение слов на «трудные» звуки. Правила: Один слог в слове (по выбору – первый или второй) заменяет картинка, при нахождении ее «потерянного» слога, картинка полностью восстанавливается. Из предложенных слогов надо выбрать тот, что подходит к картинке. Рекомендации: Слова со звуками Р, Л. Таким образом решаются несколько задач: закрепление навыка послогового чтения, автоматизация звукопроизношения и работа над фонематическим слухом. Лишние слоги специально подобраны так, чтобы ребенку надо было проанализировать слово, прежде, чем выбрать правильный слог.</vt:lpstr>
    </vt:vector>
  </TitlesOfParts>
  <Company>Tycoon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30</cp:revision>
  <dcterms:created xsi:type="dcterms:W3CDTF">2008-09-28T17:45:10Z</dcterms:created>
  <dcterms:modified xsi:type="dcterms:W3CDTF">2020-12-17T11:26:44Z</dcterms:modified>
</cp:coreProperties>
</file>