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4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0B73"/>
    <a:srgbClr val="2E507A"/>
    <a:srgbClr val="FFFF71"/>
    <a:srgbClr val="B64A80"/>
    <a:srgbClr val="FFFF99"/>
    <a:srgbClr val="BF3587"/>
    <a:srgbClr val="79296A"/>
    <a:srgbClr val="C24456"/>
    <a:srgbClr val="303FFC"/>
    <a:srgbClr val="C304C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8719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3971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879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801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5176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62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159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912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34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3889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7184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1FA12-5880-45D3-92CE-8F0259D8449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D876E-E566-44FE-B3C7-85AA53D75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4769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4126/131624064.334/0_9fc37_803ae3ba_orig" TargetMode="External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hotoshop-help.ru/2003-ramochki-maski-skromnye-dlya-fotoshopa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5203" y="764704"/>
            <a:ext cx="6912768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200" dirty="0" smtClean="0">
                <a:ln w="6350">
                  <a:noFill/>
                </a:ln>
                <a:gradFill>
                  <a:gsLst>
                    <a:gs pos="17000">
                      <a:srgbClr val="C304C8"/>
                    </a:gs>
                    <a:gs pos="28000">
                      <a:srgbClr val="2E507A"/>
                    </a:gs>
                    <a:gs pos="42000">
                      <a:srgbClr val="1A8D48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72000">
                      <a:srgbClr val="8F0B73"/>
                    </a:gs>
                    <a:gs pos="83000">
                      <a:srgbClr val="B64A80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Интерактивный тренажёр</a:t>
            </a:r>
          </a:p>
          <a:p>
            <a:pPr algn="ctr"/>
            <a:r>
              <a:rPr lang="ru-RU" sz="6600" b="1" cap="all" spc="200" dirty="0" smtClean="0">
                <a:ln w="6350">
                  <a:noFill/>
                </a:ln>
                <a:gradFill>
                  <a:gsLst>
                    <a:gs pos="17000">
                      <a:srgbClr val="C304C8"/>
                    </a:gs>
                    <a:gs pos="28000">
                      <a:srgbClr val="2E507A"/>
                    </a:gs>
                    <a:gs pos="42000">
                      <a:srgbClr val="1A8D48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72000">
                      <a:srgbClr val="8F0B73"/>
                    </a:gs>
                    <a:gs pos="83000">
                      <a:srgbClr val="B64A80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Сложение </a:t>
            </a:r>
          </a:p>
          <a:p>
            <a:pPr algn="ctr"/>
            <a:r>
              <a:rPr lang="ru-RU" sz="6600" b="1" cap="all" spc="200" dirty="0" smtClean="0">
                <a:ln w="6350">
                  <a:noFill/>
                </a:ln>
                <a:gradFill>
                  <a:gsLst>
                    <a:gs pos="17000">
                      <a:srgbClr val="C304C8"/>
                    </a:gs>
                    <a:gs pos="28000">
                      <a:srgbClr val="2E507A"/>
                    </a:gs>
                    <a:gs pos="42000">
                      <a:srgbClr val="1A8D48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72000">
                      <a:srgbClr val="8F0B73"/>
                    </a:gs>
                    <a:gs pos="83000">
                      <a:srgbClr val="B64A80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 вычитание </a:t>
            </a:r>
          </a:p>
          <a:p>
            <a:pPr algn="ctr"/>
            <a:r>
              <a:rPr lang="ru-RU" sz="6600" b="1" cap="all" spc="200" dirty="0" smtClean="0">
                <a:ln w="6350">
                  <a:noFill/>
                </a:ln>
                <a:gradFill>
                  <a:gsLst>
                    <a:gs pos="17000">
                      <a:srgbClr val="C304C8"/>
                    </a:gs>
                    <a:gs pos="28000">
                      <a:srgbClr val="2E507A"/>
                    </a:gs>
                    <a:gs pos="42000">
                      <a:srgbClr val="1A8D48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72000">
                      <a:srgbClr val="8F0B73"/>
                    </a:gs>
                    <a:gs pos="83000">
                      <a:srgbClr val="B64A80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 пределах </a:t>
            </a:r>
            <a:r>
              <a:rPr lang="ru-RU" sz="6600" b="1" cap="all" spc="200" dirty="0" smtClean="0">
                <a:ln w="6350">
                  <a:noFill/>
                </a:ln>
                <a:gradFill>
                  <a:gsLst>
                    <a:gs pos="17000">
                      <a:srgbClr val="C304C8"/>
                    </a:gs>
                    <a:gs pos="28000">
                      <a:srgbClr val="2E507A"/>
                    </a:gs>
                    <a:gs pos="42000">
                      <a:srgbClr val="1A8D48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72000">
                      <a:srgbClr val="8F0B73"/>
                    </a:gs>
                    <a:gs pos="83000">
                      <a:srgbClr val="B64A80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10</a:t>
            </a:r>
            <a:endParaRPr lang="ru-RU" sz="6600" b="1" cap="all" spc="200" dirty="0" smtClean="0">
              <a:ln w="6350">
                <a:noFill/>
              </a:ln>
              <a:gradFill>
                <a:gsLst>
                  <a:gs pos="17000">
                    <a:srgbClr val="C304C8"/>
                  </a:gs>
                  <a:gs pos="28000">
                    <a:srgbClr val="2E507A"/>
                  </a:gs>
                  <a:gs pos="42000">
                    <a:srgbClr val="1A8D48"/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  <a:gs pos="72000">
                    <a:srgbClr val="8F0B73"/>
                  </a:gs>
                  <a:gs pos="83000">
                    <a:srgbClr val="B64A80"/>
                  </a:gs>
                  <a:gs pos="100000">
                    <a:srgbClr val="A603AB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3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1268760"/>
            <a:ext cx="64807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8F0B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Дорогой друг!</a:t>
            </a:r>
          </a:p>
          <a:p>
            <a:pPr algn="ctr"/>
            <a:endParaRPr lang="ru-RU" sz="2800" dirty="0">
              <a:solidFill>
                <a:srgbClr val="8F0B73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28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У </a:t>
            </a:r>
            <a:r>
              <a:rPr lang="ru-RU" sz="28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бабочек </a:t>
            </a:r>
            <a:r>
              <a:rPr lang="ru-RU" sz="28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есть волшебная ромашка, которая помогает </a:t>
            </a:r>
            <a:r>
              <a:rPr lang="ru-RU" sz="28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им </a:t>
            </a:r>
            <a:r>
              <a:rPr lang="ru-RU" sz="28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научиться считать. Предлагаю тебе посчитать с </a:t>
            </a:r>
            <a:r>
              <a:rPr lang="ru-RU" sz="28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бабочками. </a:t>
            </a:r>
            <a:r>
              <a:rPr lang="ru-RU" sz="28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Для этого достаточно только кликнуть </a:t>
            </a:r>
            <a:endParaRPr lang="ru-RU" sz="2800" dirty="0" smtClean="0">
              <a:solidFill>
                <a:srgbClr val="8F0B73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28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по </a:t>
            </a:r>
            <a:r>
              <a:rPr lang="ru-RU" sz="28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слайду, чтобы ромашка вращалась.</a:t>
            </a:r>
          </a:p>
          <a:p>
            <a:pPr algn="ctr"/>
            <a:endParaRPr lang="ru-RU" sz="2800" dirty="0">
              <a:solidFill>
                <a:srgbClr val="8F0B73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2800" b="1" dirty="0">
                <a:solidFill>
                  <a:srgbClr val="8F0B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Желаю удачи!</a:t>
            </a:r>
          </a:p>
        </p:txBody>
      </p:sp>
      <p:sp>
        <p:nvSpPr>
          <p:cNvPr id="5" name="Управляющая кнопка: сведения 4">
            <a:hlinkClick r:id="rId2" action="ppaction://hlinksldjump" highlightClick="1"/>
          </p:cNvPr>
          <p:cNvSpPr/>
          <p:nvPr/>
        </p:nvSpPr>
        <p:spPr>
          <a:xfrm>
            <a:off x="251520" y="188640"/>
            <a:ext cx="360040" cy="360040"/>
          </a:xfrm>
          <a:prstGeom prst="actionButtonInformatio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8F0B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642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020272" y="2708920"/>
            <a:ext cx="1728192" cy="115212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8F0B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8F0B73"/>
                </a:solidFill>
                <a:latin typeface="Arial" pitchFamily="34" charset="0"/>
                <a:cs typeface="Arial" pitchFamily="34" charset="0"/>
              </a:rPr>
              <a:t>= ?</a:t>
            </a:r>
            <a:endParaRPr lang="ru-RU" sz="5400" b="1" dirty="0">
              <a:solidFill>
                <a:srgbClr val="8F0B73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467544" y="260648"/>
            <a:ext cx="6332538" cy="6045200"/>
            <a:chOff x="1312013" y="527942"/>
            <a:chExt cx="6331821" cy="604548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" name="Овал 3"/>
            <p:cNvSpPr/>
            <p:nvPr/>
          </p:nvSpPr>
          <p:spPr>
            <a:xfrm rot="18430182">
              <a:off x="4530904" y="1621855"/>
              <a:ext cx="2436927" cy="928582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10 - 4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 rot="15973895">
              <a:off x="3189619" y="1274177"/>
              <a:ext cx="2421052" cy="928582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9 - 3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5215234" y="3071237"/>
              <a:ext cx="2428600" cy="928731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6 + 4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 rot="13019176">
              <a:off x="1726304" y="1867855"/>
              <a:ext cx="2517490" cy="928731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1 + 9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 rot="8106493">
              <a:off x="1910433" y="4441314"/>
              <a:ext cx="2441299" cy="928732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8 - 8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2667648">
              <a:off x="4708878" y="4320658"/>
              <a:ext cx="2314313" cy="928732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7 - 5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 rot="10800000">
              <a:off x="1312013" y="3149028"/>
              <a:ext cx="2557173" cy="928732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2 + 7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5243489">
              <a:off x="3385654" y="4904168"/>
              <a:ext cx="2409939" cy="928582"/>
            </a:xfrm>
            <a:prstGeom prst="ellipse">
              <a:avLst/>
            </a:prstGeom>
            <a:grpFill/>
            <a:ln>
              <a:solidFill>
                <a:srgbClr val="8F0B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 smtClean="0">
                  <a:solidFill>
                    <a:srgbClr val="8F0B73"/>
                  </a:solidFill>
                  <a:latin typeface="Arial" pitchFamily="34" charset="0"/>
                  <a:cs typeface="Arial" pitchFamily="34" charset="0"/>
                </a:rPr>
                <a:t>10 - 8</a:t>
              </a:r>
              <a:endParaRPr lang="ru-RU" sz="3600" b="1" dirty="0">
                <a:solidFill>
                  <a:srgbClr val="8F0B73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Блок-схема: узел 11"/>
          <p:cNvSpPr/>
          <p:nvPr/>
        </p:nvSpPr>
        <p:spPr>
          <a:xfrm>
            <a:off x="2843808" y="2564904"/>
            <a:ext cx="1656184" cy="151216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8F0B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272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2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835696" y="548680"/>
            <a:ext cx="655272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10000">
                      <a:srgbClr val="BF3587"/>
                    </a:gs>
                    <a:gs pos="90000">
                      <a:srgbClr val="79296A"/>
                    </a:gs>
                  </a:gsLst>
                  <a:lin ang="5400000"/>
                </a:gradFill>
                <a:latin typeface="Calibri" pitchFamily="34" charset="0"/>
                <a:cs typeface="Calibri" pitchFamily="34" charset="0"/>
              </a:rPr>
              <a:t>Информационные источники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691680" y="1268761"/>
            <a:ext cx="6480720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buClr>
                <a:srgbClr val="800000"/>
              </a:buClr>
              <a:buSzPct val="75000"/>
              <a:buNone/>
            </a:pPr>
            <a:r>
              <a:rPr lang="ru-RU" sz="2000" b="1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Автор шаблона: </a:t>
            </a:r>
            <a:r>
              <a:rPr lang="ru-RU" sz="2000" b="1" dirty="0" err="1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Ранько</a:t>
            </a:r>
            <a:r>
              <a:rPr lang="ru-RU" sz="2000" b="1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 Елена Алексеевна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Clr>
                <a:srgbClr val="800000"/>
              </a:buClr>
              <a:buSzPct val="75000"/>
              <a:buNone/>
            </a:pPr>
            <a:r>
              <a:rPr lang="ru-RU" sz="20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Сайт: </a:t>
            </a:r>
            <a:r>
              <a:rPr lang="en-US" sz="20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  <a:hlinkClick r:id="rId2"/>
              </a:rPr>
              <a:t>http://elenaranko.ucoz.ru/</a:t>
            </a:r>
            <a:r>
              <a:rPr lang="ru-RU" sz="20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Clr>
                <a:srgbClr val="800000"/>
              </a:buClr>
              <a:buSzPct val="75000"/>
              <a:buNone/>
            </a:pPr>
            <a:r>
              <a:rPr lang="ru-RU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Маска «Бабочки»: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Clr>
                <a:srgbClr val="800000"/>
              </a:buClr>
              <a:buSzPct val="75000"/>
              <a:buNone/>
            </a:pPr>
            <a:r>
              <a:rPr lang="en-US" sz="20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  <a:hlinkClick r:id="rId3"/>
              </a:rPr>
              <a:t>http://</a:t>
            </a:r>
            <a:r>
              <a:rPr lang="en-US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  <a:hlinkClick r:id="rId3"/>
              </a:rPr>
              <a:t>img-fotki.yandex.ru/get/4126/131624064.334/0_9fc37_803ae3ba_orig</a:t>
            </a:r>
            <a:endParaRPr lang="ru-RU" sz="2000" dirty="0" smtClean="0">
              <a:solidFill>
                <a:srgbClr val="8F0B73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buClr>
                <a:srgbClr val="800000"/>
              </a:buClr>
              <a:buSzPct val="75000"/>
              <a:buNone/>
            </a:pPr>
            <a:r>
              <a:rPr lang="ru-RU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Рамка - маска (архив): </a:t>
            </a:r>
            <a:r>
              <a:rPr lang="en-US" sz="2000" dirty="0">
                <a:solidFill>
                  <a:srgbClr val="8F0B73"/>
                </a:solidFill>
                <a:latin typeface="Calibri" pitchFamily="34" charset="0"/>
                <a:cs typeface="Calibri" pitchFamily="34" charset="0"/>
                <a:hlinkClick r:id="rId4"/>
              </a:rPr>
              <a:t>http://</a:t>
            </a:r>
            <a:r>
              <a:rPr lang="en-US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  <a:hlinkClick r:id="rId4"/>
              </a:rPr>
              <a:t>photoshop-help.ru/2003-ramochki-maski-skromnye-dlya-fotoshopa.html</a:t>
            </a:r>
            <a:r>
              <a:rPr lang="ru-RU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Clr>
                <a:srgbClr val="800000"/>
              </a:buClr>
              <a:buSzPct val="75000"/>
              <a:buNone/>
            </a:pPr>
            <a:r>
              <a:rPr lang="ru-RU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Шаблон выполнен в программе </a:t>
            </a:r>
            <a:r>
              <a:rPr lang="en-US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Adobe Photoshop</a:t>
            </a:r>
            <a:r>
              <a:rPr lang="ru-RU" sz="2000" dirty="0" smtClean="0">
                <a:solidFill>
                  <a:srgbClr val="8F0B73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2000" dirty="0">
              <a:solidFill>
                <a:srgbClr val="8F0B73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7956376" y="5877272"/>
            <a:ext cx="360040" cy="360040"/>
          </a:xfrm>
          <a:prstGeom prst="actionButtonRetur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8F0B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248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0099"/>
      </a:hlink>
      <a:folHlink>
        <a:srgbClr val="990099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106</Words>
  <Application>Microsoft Office PowerPoint</Application>
  <PresentationFormat>Экран (4:3)</PresentationFormat>
  <Paragraphs>26</Paragraphs>
  <Slides>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в пределах 10-1</dc:title>
  <dc:creator>Фокина Лидия Петровна</dc:creator>
  <cp:keywords>Интерактивный тренажёр</cp:keywords>
  <cp:lastModifiedBy>Пользователь Windows</cp:lastModifiedBy>
  <cp:revision>21</cp:revision>
  <dcterms:created xsi:type="dcterms:W3CDTF">2015-02-22T20:56:18Z</dcterms:created>
  <dcterms:modified xsi:type="dcterms:W3CDTF">2020-12-17T07:54:57Z</dcterms:modified>
</cp:coreProperties>
</file>